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7" r:id="rId2"/>
    <p:sldId id="260" r:id="rId3"/>
    <p:sldId id="261" r:id="rId4"/>
    <p:sldId id="262" r:id="rId5"/>
    <p:sldId id="263" r:id="rId6"/>
    <p:sldId id="264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78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9A137-EF63-4B82-85CB-8D91EE16E8B9}" type="datetimeFigureOut">
              <a:rPr lang="ru-RU" smtClean="0"/>
              <a:t>13.02.2022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3812B-F46F-4B12-AD4D-DC9ADD4560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45355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9A137-EF63-4B82-85CB-8D91EE16E8B9}" type="datetimeFigureOut">
              <a:rPr lang="ru-RU" smtClean="0"/>
              <a:t>13.02.2022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3812B-F46F-4B12-AD4D-DC9ADD4560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916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9A137-EF63-4B82-85CB-8D91EE16E8B9}" type="datetimeFigureOut">
              <a:rPr lang="ru-RU" smtClean="0"/>
              <a:t>13.02.2022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3812B-F46F-4B12-AD4D-DC9ADD4560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29166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9A137-EF63-4B82-85CB-8D91EE16E8B9}" type="datetimeFigureOut">
              <a:rPr lang="ru-RU" smtClean="0"/>
              <a:t>13.02.2022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3812B-F46F-4B12-AD4D-DC9ADD4560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87225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9A137-EF63-4B82-85CB-8D91EE16E8B9}" type="datetimeFigureOut">
              <a:rPr lang="ru-RU" smtClean="0"/>
              <a:t>13.02.2022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3812B-F46F-4B12-AD4D-DC9ADD4560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13005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9A137-EF63-4B82-85CB-8D91EE16E8B9}" type="datetimeFigureOut">
              <a:rPr lang="ru-RU" smtClean="0"/>
              <a:t>13.02.2022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3812B-F46F-4B12-AD4D-DC9ADD4560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18810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9A137-EF63-4B82-85CB-8D91EE16E8B9}" type="datetimeFigureOut">
              <a:rPr lang="ru-RU" smtClean="0"/>
              <a:t>13.02.2022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3812B-F46F-4B12-AD4D-DC9ADD4560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04915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9A137-EF63-4B82-85CB-8D91EE16E8B9}" type="datetimeFigureOut">
              <a:rPr lang="ru-RU" smtClean="0"/>
              <a:t>13.02.2022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3812B-F46F-4B12-AD4D-DC9ADD4560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7074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3812B-F46F-4B12-AD4D-DC9ADD456075}" type="slidenum">
              <a:rPr lang="ru-RU" smtClean="0"/>
              <a:t>‹#›</a:t>
            </a:fld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9A137-EF63-4B82-85CB-8D91EE16E8B9}" type="datetimeFigureOut">
              <a:rPr lang="ru-RU" smtClean="0"/>
              <a:t>13.02.2022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04305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9A137-EF63-4B82-85CB-8D91EE16E8B9}" type="datetimeFigureOut">
              <a:rPr lang="ru-RU" smtClean="0"/>
              <a:t>13.02.2022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3812B-F46F-4B12-AD4D-DC9ADD4560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96892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9A137-EF63-4B82-85CB-8D91EE16E8B9}" type="datetimeFigureOut">
              <a:rPr lang="ru-RU" smtClean="0"/>
              <a:t>13.02.2022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3812B-F46F-4B12-AD4D-DC9ADD456075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448968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9A137-EF63-4B82-85CB-8D91EE16E8B9}" type="datetimeFigureOut">
              <a:rPr lang="ru-RU" smtClean="0"/>
              <a:t>13.02.2022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3812B-F46F-4B12-AD4D-DC9ADD4560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9044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9A137-EF63-4B82-85CB-8D91EE16E8B9}" type="datetimeFigureOut">
              <a:rPr lang="ru-RU" smtClean="0"/>
              <a:t>13.02.2022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3812B-F46F-4B12-AD4D-DC9ADD456075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115734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9A137-EF63-4B82-85CB-8D91EE16E8B9}" type="datetimeFigureOut">
              <a:rPr lang="ru-RU" smtClean="0"/>
              <a:t>13.02.2022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3812B-F46F-4B12-AD4D-DC9ADD4560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8259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9A137-EF63-4B82-85CB-8D91EE16E8B9}" type="datetimeFigureOut">
              <a:rPr lang="ru-RU" smtClean="0"/>
              <a:t>13.02.2022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3812B-F46F-4B12-AD4D-DC9ADD4560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49433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9A137-EF63-4B82-85CB-8D91EE16E8B9}" type="datetimeFigureOut">
              <a:rPr lang="ru-RU" smtClean="0"/>
              <a:t>13.02.2022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3812B-F46F-4B12-AD4D-DC9ADD4560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8553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F9A137-EF63-4B82-85CB-8D91EE16E8B9}" type="datetimeFigureOut">
              <a:rPr lang="ru-RU" smtClean="0"/>
              <a:t>13.02.2022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EC3812B-F46F-4B12-AD4D-DC9ADD4560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6467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7A026F-616A-447A-A97A-7DEF9BAC3F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26609" y="609600"/>
            <a:ext cx="9400611" cy="1320800"/>
          </a:xfrm>
        </p:spPr>
        <p:txBody>
          <a:bodyPr/>
          <a:lstStyle/>
          <a:p>
            <a:r>
              <a:rPr lang="en-US" dirty="0"/>
              <a:t>                    </a:t>
            </a:r>
            <a:r>
              <a:rPr lang="ru-RU" b="1" dirty="0"/>
              <a:t>Как влияет интернет</a:t>
            </a:r>
            <a:br>
              <a:rPr lang="ru-RU" dirty="0"/>
            </a:br>
            <a:r>
              <a:rPr lang="ru-RU" dirty="0"/>
              <a:t>                        </a:t>
            </a:r>
            <a:r>
              <a:rPr lang="ru-RU" b="1" dirty="0"/>
              <a:t>на подростков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477598-97DF-41D8-9512-EACAF59486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087811"/>
          </a:xfrm>
        </p:spPr>
        <p:txBody>
          <a:bodyPr>
            <a:normAutofit fontScale="92500"/>
          </a:bodyPr>
          <a:lstStyle/>
          <a:p>
            <a:pPr algn="l" fontAlgn="base"/>
            <a:r>
              <a:rPr lang="ru-RU" b="0" i="0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К сожалению, наука и практика все ещё находятся в поиске ответов. Под сомнением пока даже само понимание такого феномена как «интернет-компьютерная зависимость». Зависимость или аддукция, с точки зрения медицины, это все-таки биохимический процесс, проходящий в мозге человека. Глубоких теоретико-эмпирических исследований на эту тему пока недостаточно, ввиду новизны наблюдаемого явления. Интересные исследования ведутся в Калифорнийском университете Лос-Анджелеса (UCLA) в отделении нейробиологии под руководством доктора Питера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Уайброу</a:t>
            </a:r>
            <a:r>
              <a:rPr lang="ru-RU" b="0" i="0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.</a:t>
            </a:r>
          </a:p>
          <a:p>
            <a:pPr algn="l" fontAlgn="base"/>
            <a:r>
              <a:rPr lang="ru-RU" b="0" i="0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Ученые-нейробиологи сравнили привлекательность компьютерных игр и привлекательность наркотиков для зависимых людей. Оказалось, что, когда обычные геймеры видели изображения из своей любимой игры, их мозг реагировал так же, как мозг наркомана при упоминании о дозе, а именно – выработкой дофамина – гормона «удовольствия»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278827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D39ED-E781-4226-B559-AA8D2CFEE4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981" y="738949"/>
            <a:ext cx="3854528" cy="1278466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Как влияет интернет на подростков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?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334A8A-6BA9-4C16-B221-5D19E842A2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95980" y="2411308"/>
            <a:ext cx="4642340" cy="4086473"/>
          </a:xfrm>
        </p:spPr>
        <p:txBody>
          <a:bodyPr>
            <a:normAutofit fontScale="85000" lnSpcReduction="10000"/>
          </a:bodyPr>
          <a:lstStyle/>
          <a:p>
            <a:r>
              <a:rPr lang="ru-RU" sz="1800" b="0" i="0" dirty="0">
                <a:solidFill>
                  <a:schemeClr val="tx1"/>
                </a:solidFill>
                <a:effectLst/>
                <a:latin typeface="Verdana" panose="020B0604030504040204" pitchFamily="34" charset="0"/>
              </a:rPr>
              <a:t>На мой взгляд, влияет. Особенно подвержены этому влиянию дети, имеющие трудности в реальной жизни: тяжёлая семейная обстановка, развод, длительная болезнь, </a:t>
            </a:r>
            <a:r>
              <a:rPr lang="ru-RU" sz="1800" b="0" i="0" dirty="0" err="1">
                <a:solidFill>
                  <a:schemeClr val="tx1"/>
                </a:solidFill>
                <a:effectLst/>
                <a:latin typeface="Verdana" panose="020B0604030504040204" pitchFamily="34" charset="0"/>
              </a:rPr>
              <a:t>гиперопека</a:t>
            </a:r>
            <a:r>
              <a:rPr lang="ru-RU" sz="1800" b="0" i="0" dirty="0">
                <a:solidFill>
                  <a:schemeClr val="tx1"/>
                </a:solidFill>
                <a:effectLst/>
                <a:latin typeface="Verdana" panose="020B0604030504040204" pitchFamily="34" charset="0"/>
              </a:rPr>
              <a:t> или отсутствие внимания со стороны родителей, трудности в учебе или в общении со сверстниками, заниженная самооценка. В параллельной реальности этих проблем нет, поэтому ребенок сбегает в мир, который удовлетворяет его естественные потребности: в стабильности, в комфорте, во внимании и признании. Интернет дает возможность окунуться в воображаемый мир, удовлетворить свою фантазию, отринуть скучные и неприятные будни. Поколение назад примерно ту же роль выполняли книги и хобби</a:t>
            </a:r>
            <a:endParaRPr lang="ru-RU" sz="1800" dirty="0">
              <a:solidFill>
                <a:schemeClr val="tx1"/>
              </a:solidFill>
            </a:endParaRPr>
          </a:p>
          <a:p>
            <a:endParaRPr lang="ru-RU" dirty="0"/>
          </a:p>
        </p:txBody>
      </p:sp>
      <p:pic>
        <p:nvPicPr>
          <p:cNvPr id="2050" name="Picture 2" descr="Какое влияние оказывает интернет на подростков 🚩 влияние интернета на  подростков 🚩 Воспитание и обучение ребенка">
            <a:extLst>
              <a:ext uri="{FF2B5EF4-FFF2-40B4-BE49-F238E27FC236}">
                <a16:creationId xmlns:a16="http://schemas.microsoft.com/office/drawing/2014/main" id="{3A2BAFF5-1779-4823-A774-87A3D98D36E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8320" y="2286887"/>
            <a:ext cx="4360985" cy="2983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87918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9D40EB-87BF-404A-838D-3F7C38FE999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63407" y="231335"/>
            <a:ext cx="7224524" cy="381000"/>
          </a:xfrm>
        </p:spPr>
        <p:txBody>
          <a:bodyPr/>
          <a:lstStyle/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Возраст ребёнка от 3 до 9 лет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F7F45B-A5F5-44CA-B5C0-A815EA064D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7335" y="4470399"/>
            <a:ext cx="8596668" cy="2156265"/>
          </a:xfrm>
        </p:spPr>
        <p:txBody>
          <a:bodyPr>
            <a:normAutofit fontScale="92500" lnSpcReduction="10000"/>
          </a:bodyPr>
          <a:lstStyle/>
          <a:p>
            <a:r>
              <a:rPr lang="ru-RU" i="0" dirty="0">
                <a:solidFill>
                  <a:schemeClr val="tx1"/>
                </a:solidFill>
                <a:effectLst/>
                <a:latin typeface="Verdana" panose="020B0604030504040204" pitchFamily="34" charset="0"/>
              </a:rPr>
              <a:t>Дошкольников и младших школьников (3 — 9 лет) интересует окружающий мир и возможности, которые тот им предоставляет. Они смотрят на виртуальное пространство и изучают его как часть обычного мира. «Что это? Как это сделано? А что будет, если сделать так?». Они экспериментируют также, как делали бы это в любой новой и интересной среде. Их увлекают игровые элементы: бонусы, баллы, уровни, и возможность заниматься широким кругом деятельности: строительство города, выбор персонажа, действия этого персонажа, прокачка навыков</a:t>
            </a:r>
            <a:r>
              <a:rPr lang="en-US" i="0" dirty="0">
                <a:solidFill>
                  <a:schemeClr val="tx1"/>
                </a:solidFill>
                <a:effectLst/>
                <a:latin typeface="Verdana" panose="020B0604030504040204" pitchFamily="34" charset="0"/>
              </a:rPr>
              <a:t>.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26" name="Picture 2" descr="Влияние интернета на психику подростков">
            <a:extLst>
              <a:ext uri="{FF2B5EF4-FFF2-40B4-BE49-F238E27FC236}">
                <a16:creationId xmlns:a16="http://schemas.microsoft.com/office/drawing/2014/main" id="{C88C058B-FF1D-4A99-B7A9-F4E7015F58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335" y="715938"/>
            <a:ext cx="5434387" cy="3650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82568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0E0DC5-6F03-4E12-8381-CBE00B138C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Возраст ребёнка от 10 до 15 лет</a:t>
            </a:r>
            <a:endParaRPr lang="ru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0CDB60-885D-41BC-BCFE-BDDA5AFDC0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0" y="1703388"/>
            <a:ext cx="4031673" cy="5154612"/>
          </a:xfrm>
        </p:spPr>
        <p:txBody>
          <a:bodyPr>
            <a:normAutofit fontScale="92500" lnSpcReduction="20000"/>
          </a:bodyPr>
          <a:lstStyle/>
          <a:p>
            <a:r>
              <a:rPr lang="ru-RU" b="0" i="0" dirty="0">
                <a:solidFill>
                  <a:schemeClr val="tx1"/>
                </a:solidFill>
                <a:effectLst/>
                <a:latin typeface="Verdana" panose="020B0604030504040204" pitchFamily="34" charset="0"/>
              </a:rPr>
              <a:t>Чем старше ребенок (10-15 лет), тем сильнее выражена потребность в общении и признании. Поэтому растет интерес к сетевым многопользовательским играм, где есть другие участники и появляется возможность соревнования. Теперь в игре главное общение, принадлежность к определенной группе: чаты, гильдии, профессии. В виртуальном мире, зачастую, существует максимально упрощенная и понятная модель поведения в рамках установленных правил. Обладая небольшим опытом взаимодействия в реальной жизни, ребенок предпочитает действовать в условиях высокой определенности.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2050" name="Picture 2" descr="Влияние интернета на психику подростков">
            <a:extLst>
              <a:ext uri="{FF2B5EF4-FFF2-40B4-BE49-F238E27FC236}">
                <a16:creationId xmlns:a16="http://schemas.microsoft.com/office/drawing/2014/main" id="{72FC11CF-7468-4904-8603-2DF22FBAC159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2509" y="1703388"/>
            <a:ext cx="5542360" cy="3353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87917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0F4DDC-76C8-47A4-B3F7-3B453B2BBF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178" y="196277"/>
            <a:ext cx="3854528" cy="1278466"/>
          </a:xfrm>
        </p:spPr>
        <p:txBody>
          <a:bodyPr/>
          <a:lstStyle/>
          <a:p>
            <a:r>
              <a:rPr lang="ru-RU" dirty="0"/>
              <a:t>Возраст ребёнка от 16 лет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6EC054-14BC-4786-B3AA-CC6E26A095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46920" y="1474743"/>
            <a:ext cx="4629880" cy="5383257"/>
          </a:xfrm>
        </p:spPr>
        <p:txBody>
          <a:bodyPr>
            <a:normAutofit/>
          </a:bodyPr>
          <a:lstStyle/>
          <a:p>
            <a:pPr algn="l" fontAlgn="base"/>
            <a:r>
              <a:rPr lang="ru-RU" sz="1600" b="0" i="0" dirty="0">
                <a:solidFill>
                  <a:schemeClr val="tx1"/>
                </a:solidFill>
                <a:effectLst/>
                <a:latin typeface="Verdana" panose="020B0604030504040204" pitchFamily="34" charset="0"/>
              </a:rPr>
              <a:t>Старших подростков (16 лет и старше) интересуют вопросы касающееся их самих: «Как я выгляжу? Какой я? На что я способен? Как ко мне относятся? Что обо мне думают и говорят, особенно когда меня нет рядом?»</a:t>
            </a:r>
          </a:p>
          <a:p>
            <a:pPr algn="l" fontAlgn="base"/>
            <a:r>
              <a:rPr lang="ru-RU" sz="1600" b="0" i="0" dirty="0">
                <a:solidFill>
                  <a:schemeClr val="tx1"/>
                </a:solidFill>
                <a:effectLst/>
                <a:latin typeface="Verdana" panose="020B0604030504040204" pitchFamily="34" charset="0"/>
              </a:rPr>
              <a:t>Отсюда огромное количество разных аккаунтов (</a:t>
            </a:r>
            <a:r>
              <a:rPr lang="ru-RU" sz="1600" b="0" i="0" dirty="0" err="1">
                <a:solidFill>
                  <a:schemeClr val="tx1"/>
                </a:solidFill>
                <a:effectLst/>
                <a:latin typeface="Verdana" panose="020B0604030504040204" pitchFamily="34" charset="0"/>
              </a:rPr>
              <a:t>отыгрывание</a:t>
            </a:r>
            <a:r>
              <a:rPr lang="ru-RU" sz="1600" b="0" i="0" dirty="0">
                <a:solidFill>
                  <a:schemeClr val="tx1"/>
                </a:solidFill>
                <a:effectLst/>
                <a:latin typeface="Verdana" panose="020B0604030504040204" pitchFamily="34" charset="0"/>
              </a:rPr>
              <a:t> ролей и образов), а также желание быть постоянно в курсе событий своего социального круга. На этом этапе игра нередко переходит в реальность, подростки встречаются и разыгрывают различные сценарии – ролевые игры. В этом кроется немалая опасность, ведь за игроком, который в игре представлялся 15-летним юношей, может оказаться совсем иная личность.</a:t>
            </a:r>
          </a:p>
          <a:p>
            <a:endParaRPr lang="ru-RU" dirty="0"/>
          </a:p>
        </p:txBody>
      </p:sp>
      <p:pic>
        <p:nvPicPr>
          <p:cNvPr id="3074" name="Picture 2" descr="День безопасного интернета: ЮНИСЕФ призывает к согласованным действиям по  предотвращению случаев травли и преследований в отношении более чем 70  процентов молодых пользователей сети во всем мире">
            <a:extLst>
              <a:ext uri="{FF2B5EF4-FFF2-40B4-BE49-F238E27FC236}">
                <a16:creationId xmlns:a16="http://schemas.microsoft.com/office/drawing/2014/main" id="{155FCD2D-7903-4FCF-A9A5-60967FBCC40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2015380"/>
            <a:ext cx="4728548" cy="3152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06909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A8C4E4-8A05-43D9-982D-916557148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Как контролировать экранное время подростков?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1DF52F-F8FF-4BA4-A6F3-79DA2B8D80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28A894-4764-40A5-9D01-81BA7B001B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04801" y="2737245"/>
            <a:ext cx="4556568" cy="4120755"/>
          </a:xfrm>
        </p:spPr>
        <p:txBody>
          <a:bodyPr>
            <a:normAutofit fontScale="92500" lnSpcReduction="10000"/>
          </a:bodyPr>
          <a:lstStyle/>
          <a:p>
            <a:r>
              <a:rPr lang="ru-RU" b="0" i="0" dirty="0">
                <a:solidFill>
                  <a:schemeClr val="tx1"/>
                </a:solidFill>
                <a:effectLst/>
                <a:latin typeface="Verdana" panose="020B0604030504040204" pitchFamily="34" charset="0"/>
              </a:rPr>
              <a:t>Компьютер, интернет и социальные сети – многофункциональный инструмент, решающий огромное количество задач. Не вина инструмента в том, что им «забивают гвозди». Современные технологии стали неотъемлемой частью жизни человека и будут играть ещё большую роль в будущем наших детей. Поэтому запреты не имеют смысла. Необходимо формировать навык работы в цифровом мире, как естественный навык поколения, которому в этом мире жить.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25717D-DF9C-498D-BFDD-F48AFE0C44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влияние интернета на психику подростков">
            <a:extLst>
              <a:ext uri="{FF2B5EF4-FFF2-40B4-BE49-F238E27FC236}">
                <a16:creationId xmlns:a16="http://schemas.microsoft.com/office/drawing/2014/main" id="{0234C579-7DF9-4907-8653-A8D898C2776E}"/>
              </a:ext>
            </a:extLst>
          </p:cNvPr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3995" y="1282878"/>
            <a:ext cx="4254570" cy="2483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Экранное время в жизни ребёнка: плюсы и минусы">
            <a:extLst>
              <a:ext uri="{FF2B5EF4-FFF2-40B4-BE49-F238E27FC236}">
                <a16:creationId xmlns:a16="http://schemas.microsoft.com/office/drawing/2014/main" id="{A544068B-A5C3-4AB9-9E27-A21F3C6037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3995" y="3862823"/>
            <a:ext cx="4254570" cy="2593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2639398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56</TotalTime>
  <Words>632</Words>
  <Application>Microsoft Office PowerPoint</Application>
  <PresentationFormat>Widescreen</PresentationFormat>
  <Paragraphs>14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Trebuchet MS</vt:lpstr>
      <vt:lpstr>Verdana</vt:lpstr>
      <vt:lpstr>Wingdings 3</vt:lpstr>
      <vt:lpstr>Facet</vt:lpstr>
      <vt:lpstr>                    Как влияет интернет                         на подростков</vt:lpstr>
      <vt:lpstr>Как влияет интернет на подростков?</vt:lpstr>
      <vt:lpstr>PowerPoint Presentation</vt:lpstr>
      <vt:lpstr>Возраст ребёнка от 10 до 15 лет</vt:lpstr>
      <vt:lpstr>Возраст ребёнка от 16 лет</vt:lpstr>
      <vt:lpstr>Как контролировать экранное время подростков?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Как влияет интернет                         на подростков</dc:title>
  <dc:creator>karen sardaryan</dc:creator>
  <cp:lastModifiedBy>karen sardaryan</cp:lastModifiedBy>
  <cp:revision>3</cp:revision>
  <dcterms:created xsi:type="dcterms:W3CDTF">2022-02-13T10:09:43Z</dcterms:created>
  <dcterms:modified xsi:type="dcterms:W3CDTF">2022-02-13T17:19:00Z</dcterms:modified>
</cp:coreProperties>
</file>